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97" r:id="rId2"/>
    <p:sldId id="349" r:id="rId3"/>
    <p:sldId id="394" r:id="rId4"/>
    <p:sldId id="395" r:id="rId5"/>
    <p:sldId id="582" r:id="rId6"/>
    <p:sldId id="397" r:id="rId7"/>
    <p:sldId id="447" r:id="rId8"/>
    <p:sldId id="400" r:id="rId9"/>
    <p:sldId id="401" r:id="rId10"/>
    <p:sldId id="402" r:id="rId11"/>
    <p:sldId id="299" r:id="rId12"/>
    <p:sldId id="350" r:id="rId13"/>
    <p:sldId id="383" r:id="rId14"/>
    <p:sldId id="384" r:id="rId15"/>
    <p:sldId id="385" r:id="rId16"/>
    <p:sldId id="387" r:id="rId17"/>
    <p:sldId id="388" r:id="rId18"/>
    <p:sldId id="389" r:id="rId19"/>
    <p:sldId id="391" r:id="rId20"/>
    <p:sldId id="390" r:id="rId21"/>
    <p:sldId id="448" r:id="rId22"/>
    <p:sldId id="449" r:id="rId23"/>
    <p:sldId id="405" r:id="rId24"/>
    <p:sldId id="386" r:id="rId25"/>
    <p:sldId id="414" r:id="rId26"/>
    <p:sldId id="451" r:id="rId27"/>
    <p:sldId id="415" r:id="rId28"/>
    <p:sldId id="416" r:id="rId29"/>
    <p:sldId id="274" r:id="rId30"/>
    <p:sldId id="356" r:id="rId31"/>
    <p:sldId id="357" r:id="rId32"/>
    <p:sldId id="417" r:id="rId33"/>
    <p:sldId id="419" r:id="rId34"/>
    <p:sldId id="422" r:id="rId35"/>
    <p:sldId id="428" r:id="rId36"/>
    <p:sldId id="429" r:id="rId37"/>
    <p:sldId id="453" r:id="rId38"/>
    <p:sldId id="432" r:id="rId39"/>
    <p:sldId id="438" r:id="rId40"/>
    <p:sldId id="454" r:id="rId41"/>
    <p:sldId id="459" r:id="rId42"/>
    <p:sldId id="457" r:id="rId43"/>
    <p:sldId id="46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61" autoAdjust="0"/>
    <p:restoredTop sz="94162" autoAdjust="0"/>
  </p:normalViewPr>
  <p:slideViewPr>
    <p:cSldViewPr snapToGrid="0">
      <p:cViewPr varScale="1">
        <p:scale>
          <a:sx n="105" d="100"/>
          <a:sy n="105" d="100"/>
        </p:scale>
        <p:origin x="128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predict warning about rank deficient matrices:</a:t>
            </a:r>
          </a:p>
          <a:p>
            <a:r>
              <a:rPr lang="en-US" dirty="0"/>
              <a:t>Rank of the matrix</a:t>
            </a:r>
            <a:r>
              <a:rPr lang="en-US" baseline="0" dirty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  <a:p>
            <a:r>
              <a:rPr lang="en-US" dirty="0"/>
              <a:t>For large</a:t>
            </a:r>
            <a:r>
              <a:rPr lang="en-US" baseline="0" dirty="0"/>
              <a:t> data – production, 10% improvement = $500M; 10% overfitting = $-500m</a:t>
            </a:r>
          </a:p>
          <a:p>
            <a:r>
              <a:rPr lang="en-US" baseline="0" dirty="0"/>
              <a:t>Additional layer of </a:t>
            </a:r>
            <a:r>
              <a:rPr lang="en-US" baseline="0" dirty="0" err="1"/>
              <a:t>partitionoing</a:t>
            </a:r>
            <a:r>
              <a:rPr lang="en-US" baseline="0" dirty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90D603-3AC1-4957-9F06-296EB9CD5782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93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NOT check for co-linear variables</a:t>
            </a:r>
          </a:p>
          <a:p>
            <a:r>
              <a:rPr lang="en-US" dirty="0"/>
              <a:t>Does not perform outlier suppression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For Internal Purposes Only – Not to Be Distributed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11036-11C8-453C-818D-B090064BB0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9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3/8/23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3/8/23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3/8/23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3/8/23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3/8/23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3/8/23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3/8/23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3/8/23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4" Type="http://schemas.openxmlformats.org/officeDocument/2006/relationships/image" Target="../media/image2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3/8/23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9706" y="2812630"/>
            <a:ext cx="2283619" cy="2245524"/>
            <a:chOff x="2293158" y="1838325"/>
            <a:chExt cx="4567238" cy="4491048"/>
          </a:xfrm>
        </p:grpSpPr>
        <p:sp>
          <p:nvSpPr>
            <p:cNvPr id="7" name="Flowchart: Magnetic Disk 6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6029109" y="2795543"/>
            <a:ext cx="2316871" cy="2279699"/>
            <a:chOff x="2288381" y="1838325"/>
            <a:chExt cx="4564278" cy="4491048"/>
          </a:xfrm>
        </p:grpSpPr>
        <p:sp>
          <p:nvSpPr>
            <p:cNvPr id="55" name="Flowchart: Magnetic Disk 54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lowchart: Magnetic Disk 55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lowchart: Magnetic Disk 56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Magnetic Disk 57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Magnetic Disk 58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lowchart: Magnetic Disk 59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lowchart: Magnetic Disk 60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Magnetic Disk 61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lowchart: Magnetic Disk 62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Magnetic Disk 63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Magnetic Disk 66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Magnetic Disk 67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Magnetic Disk 68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Magnetic Disk 69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Magnetic Disk 70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lowchart: Magnetic Disk 71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lowchart: Magnetic Disk 72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lowchart: Magnetic Disk 73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lowchart: Magnetic Disk 78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lowchart: Magnetic Disk 79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3339619" y="2795543"/>
            <a:ext cx="2316871" cy="2279699"/>
            <a:chOff x="2288381" y="1838325"/>
            <a:chExt cx="4564278" cy="4491048"/>
          </a:xfrm>
        </p:grpSpPr>
        <p:sp>
          <p:nvSpPr>
            <p:cNvPr id="83" name="Flowchart: Magnetic Disk 82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lowchart: Magnetic Disk 83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lowchart: Magnetic Disk 84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lowchart: Magnetic Disk 85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lowchart: Magnetic Disk 86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Magnetic Disk 87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Magnetic Disk 88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Magnetic Disk 89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Magnetic Disk 90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Magnetic Disk 91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Magnetic Disk 93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Magnetic Disk 94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Magnetic Disk 95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Magnetic Disk 96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Magnetic Disk 97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Magnetic Disk 98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Magnetic Disk 99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Magnetic Disk 100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Magnetic Disk 101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Magnetic Disk 102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999345" y="211138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Train/Test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431576" y="2111384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Train/Validation/Test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215772" y="1972885"/>
            <a:ext cx="194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Engineering/Train/</a:t>
            </a:r>
          </a:p>
          <a:p>
            <a:pPr algn="ctr"/>
            <a:r>
              <a:rPr lang="en-US" dirty="0"/>
              <a:t>Validation/Test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26787" y="1265905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Open </a:t>
            </a:r>
            <a:r>
              <a:rPr lang="en-US" sz="2400" b="1" u="sng" dirty="0" err="1"/>
              <a:t>B_anotherGlass.R</a:t>
            </a:r>
            <a:endParaRPr lang="en-US" sz="2400" b="1" u="sng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2126D8E-C529-2692-2E73-A2E59D7FD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025765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E41A7FC-7935-CAA4-DB4D-AB27CC0F2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02990A0-6B47-7289-78AF-BA9B87C35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0B41523-98F7-B0F1-E4F5-D7B20E509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2C038C8-166E-F574-B47B-C88E121D8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8B10EB9-B815-3147-4C78-0A774B800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AB45063-6F42-D778-8B90-65A0819B0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1EA537C-C425-A014-9F3E-C261687F2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B6477B5-829B-B277-C153-08F874ED0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E397B81-A840-07BF-F056-8AF48B8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3426E5C-9379-D1C0-BCA3-0934A40D2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6FE8A72-FC36-2C17-E548-8CF5F4E73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02560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C4699AA-68E6-96AD-DB0A-440CE11BD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01177"/>
              </p:ext>
            </p:extLst>
          </p:nvPr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D7EC099-E780-95C7-5668-F7609A9B3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9EF99F9-0749-01B4-3289-129CBABF8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6C64F35-9B02-8D43-ADC7-4B85B8935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How does truecar.com know the price is “great?”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4D77140-3EE8-CBD1-8D91-4CA78A933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Yeah!  I got a new job!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5A2C4C6-818C-DA48-97D2-8650FCDB8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Dale, 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Welcome Dale to </a:t>
            </a:r>
            <a:r>
              <a:rPr lang="en-US" dirty="0" err="1"/>
              <a:t>TrueCar’s</a:t>
            </a:r>
            <a:r>
              <a:rPr lang="en-US" dirty="0"/>
              <a:t> Competitor: </a:t>
            </a:r>
            <a:r>
              <a:rPr lang="en-US" dirty="0" err="1"/>
              <a:t>OldCar</a:t>
            </a:r>
            <a:endParaRPr lang="en-US" dirty="0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171E6112-765D-D6C5-22BD-9BC5D3FE4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help Dale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of course.  This sounds like a predictive modeling project.  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AA009D2-F2C8-3700-B7A3-8E4EDA1C1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69780" y="3163528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Data Processing: cleanup, dimension reduction, feature engineering &amp; feature enrichment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Modeling Process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28637" y="1266818"/>
            <a:ext cx="3829050" cy="433388"/>
          </a:xfrm>
          <a:solidFill>
            <a:schemeClr val="accent2"/>
          </a:solidFill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altLang="en-US" sz="2800" dirty="0">
                <a:solidFill>
                  <a:schemeClr val="bg1"/>
                </a:solidFill>
                <a:latin typeface="Franklin Gothic Book" pitchFamily="34" charset="0"/>
              </a:rPr>
              <a:t>SEMMA (from SAS)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CA8A2A-BA2A-4F59-BDF1-B1C7549B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7524C8B-E040-46C3-90CB-4F7DAB9F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14</a:t>
            </a:r>
          </a:p>
        </p:txBody>
      </p:sp>
      <p:sp>
        <p:nvSpPr>
          <p:cNvPr id="3" name="Pentagon 2"/>
          <p:cNvSpPr/>
          <p:nvPr/>
        </p:nvSpPr>
        <p:spPr>
          <a:xfrm>
            <a:off x="514342" y="18716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1. Sample</a:t>
            </a:r>
          </a:p>
        </p:txBody>
      </p:sp>
      <p:sp>
        <p:nvSpPr>
          <p:cNvPr id="9" name="Pentagon 8"/>
          <p:cNvSpPr/>
          <p:nvPr/>
        </p:nvSpPr>
        <p:spPr>
          <a:xfrm>
            <a:off x="514342" y="250983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2. Explore</a:t>
            </a:r>
          </a:p>
        </p:txBody>
      </p:sp>
      <p:sp>
        <p:nvSpPr>
          <p:cNvPr id="10" name="Pentagon 9"/>
          <p:cNvSpPr/>
          <p:nvPr/>
        </p:nvSpPr>
        <p:spPr>
          <a:xfrm>
            <a:off x="514342" y="314800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3. Modify</a:t>
            </a:r>
          </a:p>
        </p:txBody>
      </p:sp>
      <p:sp>
        <p:nvSpPr>
          <p:cNvPr id="11" name="Pentagon 10"/>
          <p:cNvSpPr/>
          <p:nvPr/>
        </p:nvSpPr>
        <p:spPr>
          <a:xfrm>
            <a:off x="514342" y="378618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4. Model</a:t>
            </a:r>
          </a:p>
        </p:txBody>
      </p:sp>
      <p:sp>
        <p:nvSpPr>
          <p:cNvPr id="12" name="Pentagon 11"/>
          <p:cNvSpPr/>
          <p:nvPr/>
        </p:nvSpPr>
        <p:spPr>
          <a:xfrm>
            <a:off x="514342" y="44243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5. Assess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6381" y="241458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9780" y="2452686"/>
            <a:ext cx="3819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As part of your analysis you perform basic exploratory data analysis (EDA)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86381" y="3109911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86381" y="3752849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6381" y="441007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9780" y="1809750"/>
            <a:ext cx="3819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In this course, most data sets are curated for you, but partitioning is done to avoid overfitting.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67249" y="1262056"/>
            <a:ext cx="3829050" cy="433388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prstClr val="white"/>
                </a:solidFill>
                <a:latin typeface="Franklin Gothic Book" pitchFamily="34" charset="0"/>
              </a:rPr>
              <a:t>In this course…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FCA49CEF-ACAC-FE4E-922F-E081DB42E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3FA6C-EA8C-0585-520C-1BD12972CD81}"/>
              </a:ext>
            </a:extLst>
          </p:cNvPr>
          <p:cNvSpPr txBox="1"/>
          <p:nvPr/>
        </p:nvSpPr>
        <p:spPr>
          <a:xfrm>
            <a:off x="4772035" y="3761444"/>
            <a:ext cx="385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You will learn regression, logistic regression, decision tree and random forest.  You are expected to try all that are appropriate.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D26BB-AE62-0519-8D71-3D9D1EFB7C0D}"/>
              </a:ext>
            </a:extLst>
          </p:cNvPr>
          <p:cNvSpPr txBox="1"/>
          <p:nvPr/>
        </p:nvSpPr>
        <p:spPr>
          <a:xfrm>
            <a:off x="4714943" y="4579252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Many KPI, but in this intro class we will use Accuracy for classification and RMSE, MAPE for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F91AF-4F80-D4F7-2F6D-07C8D0EE6BA8}"/>
              </a:ext>
            </a:extLst>
          </p:cNvPr>
          <p:cNvSpPr/>
          <p:nvPr/>
        </p:nvSpPr>
        <p:spPr>
          <a:xfrm>
            <a:off x="4818151" y="3170468"/>
            <a:ext cx="3678148" cy="514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just use library(</a:t>
            </a:r>
            <a:r>
              <a:rPr lang="en-US" dirty="0" err="1"/>
              <a:t>vtreat</a:t>
            </a:r>
            <a:r>
              <a:rPr lang="en-US" dirty="0"/>
              <a:t>) for variable treatment</a:t>
            </a:r>
          </a:p>
        </p:txBody>
      </p:sp>
    </p:spTree>
    <p:extLst>
      <p:ext uri="{BB962C8B-B14F-4D97-AF65-F5344CB8AC3E}">
        <p14:creationId xmlns:p14="http://schemas.microsoft.com/office/powerpoint/2010/main" val="361897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When used with </a:t>
            </a:r>
            <a:r>
              <a:rPr lang="en-US" altLang="en-US" u="sng" dirty="0">
                <a:latin typeface="Franklin Gothic Book" pitchFamily="34" charset="0"/>
              </a:rPr>
              <a:t>new</a:t>
            </a:r>
            <a:r>
              <a:rPr lang="en-US" altLang="en-US" dirty="0">
                <a:latin typeface="Franklin Gothic Book" pitchFamily="34" charset="0"/>
              </a:rPr>
              <a:t> data, models of great complexity may do not do so well.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BF71030-9D88-77AD-E7EC-8AD7818AA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Treatment: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vtreat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335472" y="6059573"/>
            <a:ext cx="265680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Informative Data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472" y="5672010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316" y="4646571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217710" y="3472048"/>
            <a:ext cx="8404313" cy="3088409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4539" y="3592925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136316" y="5025721"/>
            <a:ext cx="265680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outcome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44539" y="3967045"/>
            <a:ext cx="2656806" cy="1718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FA6B70-DD9F-47CB-A51C-8EF08917C445}"/>
              </a:ext>
            </a:extLst>
          </p:cNvPr>
          <p:cNvGrpSpPr/>
          <p:nvPr/>
        </p:nvGrpSpPr>
        <p:grpSpPr>
          <a:xfrm>
            <a:off x="1219576" y="3563675"/>
            <a:ext cx="977216" cy="1779310"/>
            <a:chOff x="381000" y="4800600"/>
            <a:chExt cx="1219200" cy="1752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8CE6F1-BE19-4552-AEF9-415493EAA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313" y="5010150"/>
              <a:ext cx="790575" cy="13335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588874-D4BF-4AD9-8934-63298E825E3B}"/>
                </a:ext>
              </a:extLst>
            </p:cNvPr>
            <p:cNvSpPr/>
            <p:nvPr/>
          </p:nvSpPr>
          <p:spPr>
            <a:xfrm>
              <a:off x="381000" y="4800600"/>
              <a:ext cx="1219200" cy="1752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093789" y="3912362"/>
            <a:ext cx="2652154" cy="4999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C50C47D-7D68-497D-8F9D-F175D804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39" y="2108977"/>
            <a:ext cx="2864890" cy="1102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82959FD-7007-4BB9-9B8C-BBF7151BE5E7}"/>
              </a:ext>
            </a:extLst>
          </p:cNvPr>
          <p:cNvSpPr/>
          <p:nvPr/>
        </p:nvSpPr>
        <p:spPr>
          <a:xfrm>
            <a:off x="499983" y="1603191"/>
            <a:ext cx="8144035" cy="2737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bg1"/>
                </a:solidFill>
              </a:rPr>
              <a:t>Vtreat</a:t>
            </a:r>
            <a:r>
              <a:rPr lang="en-US" sz="1350" dirty="0">
                <a:solidFill>
                  <a:schemeClr val="bg1"/>
                </a:solidFill>
              </a:rPr>
              <a:t> automates some data cleaning, imputation and engineers specific response encoded variables.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3C571412-90F7-DAF1-311A-EB83A1C91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004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A6E8-290C-4B3B-9AC0-A3898B40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adjusts data in many ways.</a:t>
            </a:r>
          </a:p>
        </p:txBody>
      </p:sp>
      <p:graphicFrame>
        <p:nvGraphicFramePr>
          <p:cNvPr id="3" name="Group 3">
            <a:extLst>
              <a:ext uri="{FF2B5EF4-FFF2-40B4-BE49-F238E27FC236}">
                <a16:creationId xmlns:a16="http://schemas.microsoft.com/office/drawing/2014/main" id="{6F18B3D8-EB75-4D4C-96D6-B7DE4A1160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6436958"/>
              </p:ext>
            </p:extLst>
          </p:nvPr>
        </p:nvGraphicFramePr>
        <p:xfrm>
          <a:off x="274462" y="1417638"/>
          <a:ext cx="8489865" cy="4005834"/>
        </p:xfrm>
        <a:graphic>
          <a:graphicData uri="http://schemas.openxmlformats.org/drawingml/2006/table">
            <a:tbl>
              <a:tblPr/>
              <a:tblGrid>
                <a:gridCol w="2646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122">
                  <a:extLst>
                    <a:ext uri="{9D8B030D-6E8A-4147-A177-3AD203B41FA5}">
                      <a16:colId xmlns:a16="http://schemas.microsoft.com/office/drawing/2014/main" val="3943134416"/>
                    </a:ext>
                  </a:extLst>
                </a:gridCol>
                <a:gridCol w="501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Action</a:t>
                      </a:r>
                    </a:p>
                  </a:txBody>
                  <a:tcPr marL="68580" marR="68580" marT="68580" marB="68580" anchor="ctr">
                    <a:lnL w="12700" cmpd="sng">
                      <a:noFill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Type</a:t>
                      </a:r>
                    </a:p>
                  </a:txBody>
                  <a:tcPr marL="68580" marR="68580" marT="68580" marB="6858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 marL="68580" marR="68580" marT="68580" marB="6858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Imputation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Na, Nan, Inf replacement with mean 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Imputation Indicator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Append a binary column as imputation flag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Dummy Variables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Create dummy variables for categorical variables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4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Constant Attribute Suppression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Remove variables with a single value.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16769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Level Deviation –”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cat_D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”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“deviation fact” about a categorical level. Tells us if ‘y’ is concentrated or diffuse when conditioned on the observed level of the original categorical variable. 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11259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Level Prevalence- 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cat_P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”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“prevalence fact” about a categorical level. Tells us if the original level was rare or common. 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636004"/>
                  </a:ext>
                </a:extLst>
              </a:tr>
              <a:tr h="8693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Estimated Single Variable Effects –</a:t>
                      </a:r>
                    </a:p>
                    <a:p>
                      <a:pPr marL="517525" marR="0" lvl="1" indent="-60325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cat_B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” = categorical outcome w/Bayesian</a:t>
                      </a:r>
                    </a:p>
                    <a:p>
                      <a:pPr marL="517525" marR="0" lvl="1" indent="-60325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cat_N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” = numeric outcome w/Regression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single variable Bayesian model of the change in logit-odds in outcome from mean distribution conditioned on the observed value of the original variable.</a:t>
                      </a:r>
                    </a:p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single variable regression model of the difference in outcome expectation conditioned on the observed value of the original variable.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838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Rare Cats*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2"/>
                          </a:solidFill>
                        </a:rPr>
                        <a:t>For categorical levels below a frequency threshold, pool different levels into a common “rare-level” variable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467917"/>
                  </a:ext>
                </a:extLst>
              </a:tr>
            </a:tbl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65465BB-00FC-6603-ACB9-436A886EA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12719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847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C_newCar.R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preprocessing and partitioning code in your toolbox, create a linear model of Toyota prices.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7C2A5EA-3AF3-7C38-EFB1-89D3814C6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Don’t shock the cat by having multi-collinearity.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other words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presence of two or more predictor variables sharing the same linear relationship with the outcome variable.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Two+ informative features are measuring essentially the same thing.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predicting ice cream sales you include Fahrenheit and Celsius temperatures as two separate informative features.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3494CFA-85FB-9E97-464F-D2DEAF0E4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0645CC-E8C5-88A7-15B6-6E6E53D6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95" y="1247774"/>
            <a:ext cx="6324600" cy="52451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28650" y="4738255"/>
            <a:ext cx="7201939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6438" y="4380805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462751" y="2776451"/>
            <a:ext cx="583969" cy="173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ID of multi </a:t>
            </a:r>
            <a:r>
              <a:rPr lang="en-US" sz="1200" dirty="0" err="1"/>
              <a:t>colinearity</a:t>
            </a:r>
            <a:endParaRPr lang="en-US" sz="1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08804-7A96-07D1-630F-07C0A76F4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20562D-E153-3B70-93D6-E2256BD23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95" y="1247774"/>
            <a:ext cx="6324600" cy="52451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The probability of seeing a value larger than the t value.</a:t>
            </a:r>
          </a:p>
          <a:p>
            <a:pPr algn="ctr"/>
            <a:r>
              <a:rPr lang="en-US" sz="1200" dirty="0"/>
              <a:t>Small p-values mean its less likely due to chance.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40650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cxnSpLocks/>
            <a:stCxn id="16" idx="3"/>
            <a:endCxn id="13" idx="3"/>
          </p:cNvCxnSpPr>
          <p:nvPr/>
        </p:nvCxnSpPr>
        <p:spPr>
          <a:xfrm flipV="1">
            <a:off x="7614458" y="1961804"/>
            <a:ext cx="1213658" cy="2589342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2F833-6F45-A215-F044-03DC20293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C611C6-5B36-197F-2B4D-0E127B1D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95" y="1247774"/>
            <a:ext cx="6324600" cy="52451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In stats p &lt;0.05 is good but in business I have seen p&lt;0.2.</a:t>
            </a:r>
          </a:p>
          <a:p>
            <a:pPr algn="ctr"/>
            <a:r>
              <a:rPr lang="en-US" sz="1200" dirty="0"/>
              <a:t>It’s a good idea to rebuild a model without variables that do not meet the cutoff.</a:t>
            </a:r>
          </a:p>
        </p:txBody>
      </p:sp>
      <p:cxnSp>
        <p:nvCxnSpPr>
          <p:cNvPr id="9" name="Elbow Connector 8"/>
          <p:cNvCxnSpPr>
            <a:cxnSpLocks/>
            <a:stCxn id="11" idx="3"/>
            <a:endCxn id="13" idx="3"/>
          </p:cNvCxnSpPr>
          <p:nvPr/>
        </p:nvCxnSpPr>
        <p:spPr>
          <a:xfrm flipV="1">
            <a:off x="7614458" y="1853739"/>
            <a:ext cx="1213658" cy="2652004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39742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C4630-D2A8-E0A9-940B-473562AAD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AE6DDC1-BDBC-BD72-7D46-E9AAECFD2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458" y="3054927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fit and time to predict are all impacted.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9C6AEA1-4BBC-C4CF-6AFE-160A51812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FEEA2A-5900-D144-E214-5F8A1E9F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3" y="4054253"/>
            <a:ext cx="7800784" cy="767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648CEA-A9A3-3771-9B12-CD9D70C5A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" y="2166048"/>
            <a:ext cx="7426491" cy="7307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193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 – 98 variables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188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 – 29 variables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058653" y="2285037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02069" y="4196294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BFFC4BB-5590-FD46-BECF-C5BE52679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4D0A394D-5250-C030-DB2F-86E8C6872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6262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F4A4EC7-AFD4-14B7-BDDE-F4D136482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8AA6D31-4E3C-D0D7-DE20-8B9E7D5CC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7088-B8D5-F347-8350-2DFAB51DB8CE}"/>
              </a:ext>
            </a:extLst>
          </p:cNvPr>
          <p:cNvSpPr txBox="1"/>
          <p:nvPr/>
        </p:nvSpPr>
        <p:spPr>
          <a:xfrm>
            <a:off x="7823834" y="1664193"/>
            <a:ext cx="7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83CBF-9523-364B-9D90-246B5F626CBA}"/>
              </a:ext>
            </a:extLst>
          </p:cNvPr>
          <p:cNvSpPr txBox="1"/>
          <p:nvPr/>
        </p:nvSpPr>
        <p:spPr>
          <a:xfrm>
            <a:off x="5868688" y="1664193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9DB7D-EBDB-0841-B41E-6AED61445CFA}"/>
              </a:ext>
            </a:extLst>
          </p:cNvPr>
          <p:cNvSpPr txBox="1"/>
          <p:nvPr/>
        </p:nvSpPr>
        <p:spPr>
          <a:xfrm>
            <a:off x="3929679" y="1664193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SQUARED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5549-F28C-B54C-9215-B7DF0E2F8C70}"/>
              </a:ext>
            </a:extLst>
          </p:cNvPr>
          <p:cNvSpPr txBox="1"/>
          <p:nvPr/>
        </p:nvSpPr>
        <p:spPr>
          <a:xfrm>
            <a:off x="2949245" y="1664193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2F87193D-A297-4F76-BEF4-28CE5DA4E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script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good is Dale’s model?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F137018-CE14-818E-A436-F98EFC431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4F95-C2E8-5743-83EA-CA3C7972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B5E43-38DF-2945-B1B2-733E74D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overfitting to a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F448-4515-1D4A-BA82-A3EB0EEF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7C3F-1517-C648-982A-F1A148DF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158492"/>
            <a:ext cx="4737100" cy="3175000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071E9D1-2450-209D-8184-73D79E5C4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638165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dirty="0"/>
              <a:t>Test model on the test portion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pPr>
              <a:buFont typeface="Wingdings 2" pitchFamily="18" charset="2"/>
              <a:buNone/>
            </a:pPr>
            <a:endParaRPr lang="en-US" b="1" dirty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425B73B-CFD7-5115-A364-CA8BEB102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237D58A0-C1AE-3766-B48F-9FC7B7031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/>
              <a:t>If you have enough data and the model impact 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/>
              <a:t>However, this much effort is not always undertaken</a:t>
            </a:r>
            <a:r>
              <a:rPr lang="en-US" dirty="0"/>
              <a:t>.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Data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0A4C4F9-C457-915F-79F6-BDB0FA767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Next Glass Wine &amp; Beer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964" y="1394980"/>
            <a:ext cx="7232073" cy="406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525" y="5503026"/>
            <a:ext cx="694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Next Glass is now out of business but leveraged chemistry &amp; modeling for it’s business model.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2A2A194-5813-F548-2FC0-05CAE2ABF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5585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5206</TotalTime>
  <Words>2016</Words>
  <Application>Microsoft Macintosh PowerPoint</Application>
  <PresentationFormat>On-screen Show (4:3)</PresentationFormat>
  <Paragraphs>457</Paragraphs>
  <Slides>43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Consolas</vt:lpstr>
      <vt:lpstr>Franklin Gothic Book</vt:lpstr>
      <vt:lpstr>Open Sans</vt:lpstr>
      <vt:lpstr>Wingdings 2</vt:lpstr>
      <vt:lpstr>1_Office Theme</vt:lpstr>
      <vt:lpstr>think-cell Slide</vt:lpstr>
      <vt:lpstr>Regression</vt:lpstr>
      <vt:lpstr>Let’s Practice</vt:lpstr>
      <vt:lpstr>The Problem of Overfitting</vt:lpstr>
      <vt:lpstr>100% fit – not useful for new data</vt:lpstr>
      <vt:lpstr>Another view of overfitting to a problem…</vt:lpstr>
      <vt:lpstr>Minimize Overfitting - Partitioning</vt:lpstr>
      <vt:lpstr>Minimize Overfitting - Partitioning</vt:lpstr>
      <vt:lpstr>Best Practice </vt:lpstr>
      <vt:lpstr>Next Glass</vt:lpstr>
      <vt:lpstr>Let’s Practice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What’s really going on?</vt:lpstr>
      <vt:lpstr>So what is really going on?</vt:lpstr>
      <vt:lpstr>How does truecar.com know the price is “great?”</vt:lpstr>
      <vt:lpstr>PowerPoint Presentation</vt:lpstr>
      <vt:lpstr>Welcome Dale to TrueCar’s Competitor: OldCar</vt:lpstr>
      <vt:lpstr>Let’s help Dale again.</vt:lpstr>
      <vt:lpstr>Modeling Process</vt:lpstr>
      <vt:lpstr>Variable Treatment: library(vtreat)</vt:lpstr>
      <vt:lpstr>Vtreat adjusts data in many ways.</vt:lpstr>
      <vt:lpstr>Let’s practice.</vt:lpstr>
      <vt:lpstr>Regression is susceptible to multi-colinearity</vt:lpstr>
      <vt:lpstr>The Summary of the Fit</vt:lpstr>
      <vt:lpstr>The Summary of the Fit</vt:lpstr>
      <vt:lpstr>The Summary of the Fit</vt:lpstr>
      <vt:lpstr>Back to the script C</vt:lpstr>
      <vt:lpstr>Parsimonious Model</vt:lpstr>
      <vt:lpstr>Compare the two models</vt:lpstr>
      <vt:lpstr>Evaluating a Prediction Model</vt:lpstr>
      <vt:lpstr>RMSE</vt:lpstr>
      <vt:lpstr>RMSE</vt:lpstr>
      <vt:lpstr>Back to script C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276</cp:revision>
  <dcterms:created xsi:type="dcterms:W3CDTF">2018-05-23T17:24:59Z</dcterms:created>
  <dcterms:modified xsi:type="dcterms:W3CDTF">2023-03-08T23:25:22Z</dcterms:modified>
</cp:coreProperties>
</file>